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0C29F-8D2E-4AEE-B635-65C0DF1CFE36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B414-43B3-4DD4-9969-A296792388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http://time.com/time-person-of-the-year-2017-silence-breakers/</a:t>
            </a:r>
          </a:p>
          <a:p>
            <a:r>
              <a:rPr lang="en-US" dirty="0"/>
              <a:t>https://chicago.suntimes.com/sports/larry-nassar-a-michigan-doctor-who-assaulted-gymnasts-gets-60-years/</a:t>
            </a:r>
          </a:p>
          <a:p>
            <a:r>
              <a:rPr lang="en-US" dirty="0"/>
              <a:t>http://interactives.indystar.com/news/standing/OutofBalance/NassarTimeline/LSJ.html</a:t>
            </a:r>
          </a:p>
          <a:p>
            <a:r>
              <a:rPr lang="en-US" dirty="0"/>
              <a:t>http://www.ibtimes.com/who-harvey-weinstein-new-york-times-uncovers-history-sexual-harassment-allegations-2597890</a:t>
            </a:r>
          </a:p>
          <a:p>
            <a:r>
              <a:rPr lang="en-US" dirty="0"/>
              <a:t>http://www.bbc.com/news/entertainment-arts-41594672</a:t>
            </a:r>
          </a:p>
          <a:p>
            <a:r>
              <a:rPr lang="en-US" dirty="0"/>
              <a:t>https://www.nytimes.com/2017/12/07/us/politics/al-franken-senate-sexual-harassment.html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4861-B400-4530-9E2F-53D849C6D614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8C23-46A0-4184-85C3-5E78A63FD2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jephthah unlik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3" y="548640"/>
            <a:ext cx="8778240" cy="493776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7" name="Vertical Title 6"/>
          <p:cNvSpPr>
            <a:spLocks noGrp="1"/>
          </p:cNvSpPr>
          <p:nvPr>
            <p:ph type="title"/>
          </p:nvPr>
        </p:nvSpPr>
        <p:spPr>
          <a:xfrm>
            <a:off x="343192" y="1447634"/>
            <a:ext cx="8231866" cy="1142440"/>
          </a:xfrm>
        </p:spPr>
        <p:txBody>
          <a:bodyPr>
            <a:normAutofit fontScale="90000"/>
          </a:bodyPr>
          <a:lstStyle/>
          <a:p>
            <a:pPr algn="l"/>
            <a:r>
              <a:rPr lang="zh-HK" altLang="en-US" sz="7800" dirty="0">
                <a:latin typeface="HanWang WeiBeiMedium-Gb5" pitchFamily="2" charset="-120"/>
                <a:ea typeface="HanWang WeiBeiMedium-Gb5" pitchFamily="2" charset="-120"/>
              </a:rPr>
              <a:t>耶弗他</a:t>
            </a:r>
            <a:endParaRPr lang="en-US" sz="7800" dirty="0">
              <a:latin typeface="HanWang WeiBeiMedium-Gb5" pitchFamily="2" charset="-120"/>
              <a:ea typeface="HanWang WeiBeiMedium-Gb5" pitchFamily="2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294188"/>
            <a:ext cx="8231866" cy="583130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 John 1:9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我們若認自己的罪，上帝是信實的，是公義的，必要赦免我們的罪，洗淨我們一切的不義。 </a:t>
            </a:r>
          </a:p>
          <a:p>
            <a:pPr marL="0" indent="0">
              <a:buNone/>
            </a:pPr>
            <a:r>
              <a:rPr lang="en-US" baseline="30000" dirty="0"/>
              <a:t>9</a:t>
            </a:r>
            <a:r>
              <a:rPr lang="en-US" dirty="0"/>
              <a:t> If we confess our sins, he is faithful and just and will forgive us our sins and purify us from all unrighteousness.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3. </a:t>
            </a:r>
            <a:r>
              <a:rPr lang="zh-TW" altLang="en-US" dirty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半心人的下場</a:t>
            </a:r>
            <a:r>
              <a:rPr lang="en-US" dirty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End of a Half-Hearted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Judges 11:1 </a:t>
            </a:r>
          </a:p>
          <a:p>
            <a:pPr marL="0" indent="0">
              <a:buNone/>
            </a:pPr>
            <a:r>
              <a:rPr lang="en-US" baseline="30000" dirty="0">
                <a:latin typeface="HanWang WeiBeiMedium-Gb5" pitchFamily="2" charset="-120"/>
                <a:ea typeface="HanWang WeiBeiMedium-Gb5" pitchFamily="2" charset="-120"/>
              </a:rPr>
              <a:t>1</a:t>
            </a:r>
            <a:r>
              <a:rPr lang="en-US" dirty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>
                <a:latin typeface="HanWang WeiBeiMedium-Gb5" pitchFamily="2" charset="-120"/>
                <a:ea typeface="HanWang WeiBeiMedium-Gb5" pitchFamily="2" charset="-120"/>
              </a:rPr>
              <a:t>基列人耶弗他是個大能的勇士，是妓女的兒子。耶弗他是基列所生的。 </a:t>
            </a:r>
          </a:p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Jephthah</a:t>
            </a:r>
            <a:r>
              <a:rPr lang="en-US" dirty="0"/>
              <a:t> the </a:t>
            </a:r>
            <a:r>
              <a:rPr lang="en-US" dirty="0" err="1"/>
              <a:t>Gileadite</a:t>
            </a:r>
            <a:r>
              <a:rPr lang="en-US" dirty="0"/>
              <a:t> was a mighty warrior. His father was Gilead; his mother was a prostitute.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387087"/>
            <a:ext cx="8231866" cy="573840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11:2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基列的妻也生了幾個兒子：他妻所生的兒子長大了，就趕逐耶弗他，說：「你不可在我們父家承受產業，因為你是妓女的兒子。」 </a:t>
            </a:r>
          </a:p>
          <a:p>
            <a:pPr marL="0" indent="0">
              <a:buNone/>
            </a:pPr>
            <a:r>
              <a:rPr lang="en-US" baseline="30000" dirty="0"/>
              <a:t>2</a:t>
            </a:r>
            <a:r>
              <a:rPr lang="en-US" dirty="0"/>
              <a:t> Gilead’s wife also bore him sons, and when they were grown up, they drove </a:t>
            </a:r>
            <a:r>
              <a:rPr lang="en-US" dirty="0" err="1"/>
              <a:t>Jephthah</a:t>
            </a:r>
            <a:r>
              <a:rPr lang="en-US" dirty="0"/>
              <a:t> away. “You are not going to get any inheritance in our family,” they said, “because you are the son of another woman.”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371605"/>
            <a:ext cx="8231866" cy="575389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11:5–6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5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亞捫人攻打以色列的時候，基列的長老到陀伯地去，要叫耶弗他回來；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6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對耶弗他說：「請你來作我們的元帥，我們好與亞捫人爭戰。」 </a:t>
            </a:r>
          </a:p>
          <a:p>
            <a:pPr marL="0" indent="0">
              <a:buNone/>
            </a:pPr>
            <a:r>
              <a:rPr lang="en-US" baseline="30000" dirty="0"/>
              <a:t>5</a:t>
            </a:r>
            <a:r>
              <a:rPr lang="en-US" dirty="0"/>
              <a:t> the elders of Gilead went to get </a:t>
            </a:r>
            <a:r>
              <a:rPr lang="en-US" dirty="0" err="1"/>
              <a:t>Jephthah</a:t>
            </a:r>
            <a:r>
              <a:rPr lang="en-US" dirty="0"/>
              <a:t> from the land of </a:t>
            </a:r>
            <a:r>
              <a:rPr lang="en-US" dirty="0" err="1"/>
              <a:t>Tob</a:t>
            </a:r>
            <a:r>
              <a:rPr lang="en-US" dirty="0"/>
              <a:t>. </a:t>
            </a:r>
            <a:r>
              <a:rPr lang="en-US" baseline="30000" dirty="0"/>
              <a:t>6</a:t>
            </a:r>
            <a:r>
              <a:rPr lang="en-US" dirty="0"/>
              <a:t> “Come,” they said, “be our commander, so we can fight the Ammonites.”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356121"/>
            <a:ext cx="8231866" cy="57693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11:9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耶弗他對基列的長老說：「你們叫我回去，與亞捫人爭戰，耶和華把他交給我，我可以作你們的領袖嗎？」 </a:t>
            </a:r>
          </a:p>
          <a:p>
            <a:pPr marL="0" indent="0">
              <a:buNone/>
            </a:pP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err="1"/>
              <a:t>Jephthah</a:t>
            </a:r>
            <a:r>
              <a:rPr lang="en-US" dirty="0"/>
              <a:t> answered, “Suppose you take me back to fight the Ammonites and the </a:t>
            </a:r>
            <a:r>
              <a:rPr lang="en-US" cap="small" dirty="0"/>
              <a:t>Lord</a:t>
            </a:r>
            <a:r>
              <a:rPr lang="en-US" dirty="0"/>
              <a:t> gives them to me—will I really be your head?”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50" y="247736"/>
            <a:ext cx="8719700" cy="58777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11:29–31</a:t>
            </a:r>
            <a:r>
              <a:rPr lang="zh-TW" altLang="en-US" dirty="0"/>
              <a:t> </a:t>
            </a:r>
            <a:r>
              <a:rPr lang="en-US" altLang="zh-TW" baseline="30000" dirty="0"/>
              <a:t>29</a:t>
            </a:r>
            <a:r>
              <a:rPr lang="zh-TW" altLang="en-US" dirty="0"/>
              <a:t> 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耶和華的靈降在耶弗他身上，</a:t>
            </a:r>
            <a:r>
              <a:rPr lang="en-US" altLang="zh-TW" dirty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30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耶弗他就向耶和華許願，說：「你若將亞捫人交在我手中，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我從亞捫人那裏平平安安回來的時候，無論甚麼人，先從我家門出來迎接我，就必歸你，我也必將他獻上為燔祭。」</a:t>
            </a:r>
            <a:endParaRPr lang="en-US" altLang="zh-TW" dirty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/>
              <a:t>29</a:t>
            </a:r>
            <a:r>
              <a:rPr lang="en-US" dirty="0"/>
              <a:t> Then the Spirit of the </a:t>
            </a:r>
            <a:r>
              <a:rPr lang="en-US" cap="small" dirty="0"/>
              <a:t>Lord</a:t>
            </a:r>
            <a:r>
              <a:rPr lang="en-US" dirty="0"/>
              <a:t> came on </a:t>
            </a:r>
            <a:r>
              <a:rPr lang="en-US" dirty="0" err="1"/>
              <a:t>Jephthah</a:t>
            </a:r>
            <a:r>
              <a:rPr lang="en-US" dirty="0"/>
              <a:t>… </a:t>
            </a:r>
            <a:r>
              <a:rPr lang="en-US" baseline="30000" dirty="0"/>
              <a:t>30</a:t>
            </a:r>
            <a:r>
              <a:rPr lang="en-US" dirty="0"/>
              <a:t> And </a:t>
            </a:r>
            <a:r>
              <a:rPr lang="en-US" dirty="0" err="1"/>
              <a:t>Jephthah</a:t>
            </a:r>
            <a:r>
              <a:rPr lang="en-US" dirty="0"/>
              <a:t> made a vow to the </a:t>
            </a:r>
            <a:r>
              <a:rPr lang="en-US" cap="small" dirty="0"/>
              <a:t>Lord</a:t>
            </a:r>
            <a:r>
              <a:rPr lang="en-US" dirty="0"/>
              <a:t>: “If you give the Ammonites into my hands, </a:t>
            </a:r>
            <a:r>
              <a:rPr lang="en-US" baseline="30000" dirty="0"/>
              <a:t>31</a:t>
            </a:r>
            <a:r>
              <a:rPr lang="en-US" dirty="0"/>
              <a:t> whatever comes out of the door of my house to meet me when I return in triumph from the Ammonites will be the </a:t>
            </a:r>
            <a:r>
              <a:rPr lang="en-US" cap="small" dirty="0"/>
              <a:t>Lord</a:t>
            </a:r>
            <a:r>
              <a:rPr lang="en-US" dirty="0"/>
              <a:t>’s, and I will sacrifice it as a burnt offering.” </a:t>
            </a:r>
            <a:r>
              <a:rPr lang="zh-TW" alt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340635"/>
            <a:ext cx="8231866" cy="578486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11:34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耶弗他回米斯巴到了自己的家，不料，他女兒拿著鼓跳舞出來迎接他，是他獨生的，此外無兒無女。 </a:t>
            </a:r>
          </a:p>
          <a:p>
            <a:pPr marL="0" indent="0">
              <a:buNone/>
            </a:pPr>
            <a:r>
              <a:rPr lang="en-US" baseline="30000" dirty="0"/>
              <a:t>34</a:t>
            </a:r>
            <a:r>
              <a:rPr lang="en-US" dirty="0"/>
              <a:t> When </a:t>
            </a:r>
            <a:r>
              <a:rPr lang="en-US" dirty="0" err="1"/>
              <a:t>Jephthah</a:t>
            </a:r>
            <a:r>
              <a:rPr lang="en-US" dirty="0"/>
              <a:t> returned to his home in </a:t>
            </a:r>
            <a:r>
              <a:rPr lang="en-US" dirty="0" err="1"/>
              <a:t>Mizpah</a:t>
            </a:r>
            <a:r>
              <a:rPr lang="en-US" dirty="0"/>
              <a:t>, who should come out to meet him but his daughter, dancing to the sound of </a:t>
            </a:r>
            <a:r>
              <a:rPr lang="en-US" dirty="0" err="1"/>
              <a:t>timbrels</a:t>
            </a:r>
            <a:r>
              <a:rPr lang="en-US" dirty="0"/>
              <a:t>! She was an only child. Except for her he had neither son nor daughter.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433538"/>
            <a:ext cx="8231866" cy="569195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11:35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耶弗他看見她，就撕裂衣服，說：「哀哉！我的女兒啊，你使我甚是愁苦，叫我作難了；因為我已經向耶和華開口許願，不能挽回。」 </a:t>
            </a:r>
          </a:p>
          <a:p>
            <a:pPr marL="0" indent="0">
              <a:buNone/>
            </a:pPr>
            <a:r>
              <a:rPr lang="en-US" baseline="30000" dirty="0"/>
              <a:t>35</a:t>
            </a:r>
            <a:r>
              <a:rPr lang="en-US" dirty="0"/>
              <a:t> When he saw her, he tore his clothes and cried, “Oh no, my daughter! You have brought me down and I am devastated. I have made a vow to the </a:t>
            </a:r>
            <a:r>
              <a:rPr lang="en-US" cap="small" dirty="0"/>
              <a:t>Lord</a:t>
            </a:r>
            <a:r>
              <a:rPr lang="en-US" dirty="0"/>
              <a:t> that I cannot break.”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263218"/>
            <a:ext cx="8231866" cy="586227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12:1,6</a:t>
            </a:r>
            <a:r>
              <a:rPr lang="zh-TW" altLang="en-US" dirty="0"/>
              <a:t> </a:t>
            </a:r>
            <a:r>
              <a:rPr lang="en-US" altLang="zh-TW" baseline="30000" dirty="0"/>
              <a:t>1</a:t>
            </a:r>
            <a:r>
              <a:rPr lang="zh-TW" altLang="en-US" dirty="0"/>
              <a:t> 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以法蓮人聚集，到了北方，對耶弗他說：「你去與亞捫人爭戰，為甚麼沒有招我們同去呢？我們必用火燒你和你的房屋。」 </a:t>
            </a:r>
            <a:r>
              <a:rPr lang="en-US" altLang="zh-TW" dirty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那時以法蓮人被殺的有四萬二千人。</a:t>
            </a:r>
          </a:p>
          <a:p>
            <a:pPr marL="0" indent="0">
              <a:buNone/>
            </a:pPr>
            <a:r>
              <a:rPr lang="en-US" baseline="30000" dirty="0"/>
              <a:t>1</a:t>
            </a:r>
            <a:r>
              <a:rPr lang="en-US" dirty="0"/>
              <a:t> The </a:t>
            </a:r>
            <a:r>
              <a:rPr lang="en-US" dirty="0" err="1"/>
              <a:t>Ephraimite</a:t>
            </a:r>
            <a:r>
              <a:rPr lang="en-US" dirty="0"/>
              <a:t> forces were called out, and they crossed over to </a:t>
            </a:r>
            <a:r>
              <a:rPr lang="en-US" dirty="0" err="1"/>
              <a:t>Zaphon</a:t>
            </a:r>
            <a:r>
              <a:rPr lang="en-US" dirty="0"/>
              <a:t>. They said to </a:t>
            </a:r>
            <a:r>
              <a:rPr lang="en-US" dirty="0" err="1"/>
              <a:t>Jephthah</a:t>
            </a:r>
            <a:r>
              <a:rPr lang="en-US" dirty="0"/>
              <a:t>, “Why did you go to fight the Ammonites without calling us to go with you? We’re going to burn down your house over your head.” … Forty-two thousand </a:t>
            </a:r>
            <a:r>
              <a:rPr lang="en-US" dirty="0" err="1"/>
              <a:t>Ephraimites</a:t>
            </a:r>
            <a:r>
              <a:rPr lang="en-US" dirty="0"/>
              <a:t> were killed at that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464503"/>
            <a:ext cx="8231866" cy="56609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Judges 12:7 </a:t>
            </a:r>
          </a:p>
          <a:p>
            <a:pPr marL="0" indent="0">
              <a:buNone/>
            </a:pPr>
            <a:r>
              <a:rPr lang="en-US" baseline="30000" dirty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en-US" dirty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>
                <a:latin typeface="HanWang WeiBeiMedium-Gb5" pitchFamily="2" charset="-120"/>
                <a:ea typeface="HanWang WeiBeiMedium-Gb5" pitchFamily="2" charset="-120"/>
              </a:rPr>
              <a:t>耶弗他作以色列的士師六年。基列人耶弗他死了，葬在基列的一座城裏。 </a:t>
            </a:r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</a:t>
            </a:r>
            <a:r>
              <a:rPr lang="en-US" dirty="0" err="1"/>
              <a:t>Jephthah</a:t>
            </a:r>
            <a:r>
              <a:rPr lang="en-US" dirty="0"/>
              <a:t> led Israel six years. Then </a:t>
            </a:r>
            <a:r>
              <a:rPr lang="en-US" dirty="0" err="1"/>
              <a:t>Jephthah</a:t>
            </a:r>
            <a:r>
              <a:rPr lang="en-US" dirty="0"/>
              <a:t> the </a:t>
            </a:r>
            <a:r>
              <a:rPr lang="en-US" dirty="0" err="1"/>
              <a:t>Gileadite</a:t>
            </a:r>
            <a:r>
              <a:rPr lang="en-US" dirty="0"/>
              <a:t> died and was buried in a town in Gilead.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19372" cy="5490142"/>
          </a:xfrm>
          <a:prstGeom prst="rect">
            <a:avLst/>
          </a:prstGeom>
          <a:noFill/>
        </p:spPr>
      </p:pic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657600"/>
            <a:ext cx="4344070" cy="3048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5710" t="36184" r="15324" b="12092"/>
          <a:stretch>
            <a:fillRect/>
          </a:stretch>
        </p:blipFill>
        <p:spPr bwMode="auto">
          <a:xfrm>
            <a:off x="381000" y="4739275"/>
            <a:ext cx="3435344" cy="196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1207" t="23554" r="41983" b="14058"/>
          <a:stretch>
            <a:fillRect/>
          </a:stretch>
        </p:blipFill>
        <p:spPr bwMode="auto">
          <a:xfrm>
            <a:off x="5099178" y="0"/>
            <a:ext cx="3927496" cy="360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2130315"/>
            <a:ext cx="9144000" cy="1471731"/>
          </a:xfrm>
        </p:spPr>
        <p:txBody>
          <a:bodyPr>
            <a:normAutofit fontScale="90000"/>
          </a:bodyPr>
          <a:lstStyle/>
          <a:p>
            <a:r>
              <a:rPr lang="zh-TW" altLang="en-US" sz="5000" dirty="0">
                <a:latin typeface="HanWang WeiBeiMedium-Gb5" pitchFamily="2" charset="-120"/>
                <a:ea typeface="HanWang WeiBeiMedium-Gb5" pitchFamily="2" charset="-120"/>
              </a:rPr>
              <a:t>半心人的下場 </a:t>
            </a:r>
            <a:br>
              <a:rPr lang="en-US" altLang="zh-CN" sz="5000" dirty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4300" b="1" dirty="0">
                <a:latin typeface="+mn-lt"/>
                <a:ea typeface="HanWang WeiBeiMedium-Gb5" pitchFamily="2" charset="-120"/>
              </a:rPr>
              <a:t>The End of A Half-Hearted 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114" y="4191064"/>
            <a:ext cx="6400801" cy="1752599"/>
          </a:xfrm>
        </p:spPr>
        <p:txBody>
          <a:bodyPr/>
          <a:lstStyle/>
          <a:p>
            <a:r>
              <a:rPr lang="zh-TW" altLang="en-US" sz="3600" dirty="0"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dirty="0"/>
              <a:t>Judges </a:t>
            </a:r>
            <a:r>
              <a:rPr lang="en-US" altLang="zh-TW" dirty="0">
                <a:latin typeface="+mn-ea"/>
              </a:rPr>
              <a:t>10:6-12:7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zh-HK" altLang="en-US" dirty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做半心人的原因</a:t>
            </a:r>
            <a:br>
              <a:rPr lang="en-US" altLang="zh-HK" dirty="0">
                <a:solidFill>
                  <a:schemeClr val="tx1"/>
                </a:solidFill>
              </a:rPr>
            </a:br>
            <a:r>
              <a:rPr lang="en-US" sz="3700" dirty="0"/>
              <a:t>The Reason to Be a Half-Hearted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73" y="1599417"/>
            <a:ext cx="9014028" cy="4526079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000" dirty="0"/>
              <a:t>Judges 10:6</a:t>
            </a:r>
            <a:r>
              <a:rPr lang="zh-TW" altLang="en-US" sz="3000" dirty="0"/>
              <a:t> </a:t>
            </a:r>
            <a:r>
              <a:rPr lang="zh-TW" altLang="en-US" sz="3000" dirty="0">
                <a:latin typeface="HanWang WeiBeiMedium-Gb5" pitchFamily="2" charset="-120"/>
                <a:ea typeface="HanWang WeiBeiMedium-Gb5" pitchFamily="2" charset="-120"/>
              </a:rPr>
              <a:t>以色列人又行耶和華眼中看為惡的事，去事奉諸巴力和亞斯她錄，並亞蘭的神、西頓的神、摩押的神、亞捫人的神、非利士人的神，離棄耶和華，不事奉他。 </a:t>
            </a:r>
          </a:p>
          <a:p>
            <a:pPr marL="0" indent="0">
              <a:buNone/>
            </a:pPr>
            <a:r>
              <a:rPr lang="en-US" sz="3000" baseline="30000" dirty="0">
                <a:latin typeface="Arial Narrow" pitchFamily="34" charset="0"/>
              </a:rPr>
              <a:t>6</a:t>
            </a:r>
            <a:r>
              <a:rPr lang="en-US" sz="3000" dirty="0">
                <a:latin typeface="Arial Narrow" pitchFamily="34" charset="0"/>
              </a:rPr>
              <a:t> Again the Israelites did evil in the eyes of the </a:t>
            </a:r>
            <a:r>
              <a:rPr lang="en-US" sz="3000" cap="small" dirty="0">
                <a:latin typeface="Arial Narrow" pitchFamily="34" charset="0"/>
              </a:rPr>
              <a:t>Lord</a:t>
            </a:r>
            <a:r>
              <a:rPr lang="en-US" sz="3000" dirty="0">
                <a:latin typeface="Arial Narrow" pitchFamily="34" charset="0"/>
              </a:rPr>
              <a:t>. They served the </a:t>
            </a:r>
            <a:r>
              <a:rPr lang="en-US" sz="3000" dirty="0" err="1">
                <a:latin typeface="Arial Narrow" pitchFamily="34" charset="0"/>
              </a:rPr>
              <a:t>Baals</a:t>
            </a:r>
            <a:r>
              <a:rPr lang="en-US" sz="3000" dirty="0">
                <a:latin typeface="Arial Narrow" pitchFamily="34" charset="0"/>
              </a:rPr>
              <a:t> and the </a:t>
            </a:r>
            <a:r>
              <a:rPr lang="en-US" sz="3000" dirty="0" err="1">
                <a:latin typeface="Arial Narrow" pitchFamily="34" charset="0"/>
              </a:rPr>
              <a:t>Ashtoreths</a:t>
            </a:r>
            <a:r>
              <a:rPr lang="en-US" sz="3000" dirty="0">
                <a:latin typeface="Arial Narrow" pitchFamily="34" charset="0"/>
              </a:rPr>
              <a:t>, and the gods of Aram, the gods of Sidon, the gods of Moab, the gods of the Ammonites and the gods of the Philistines. And because the Israelites forsook the </a:t>
            </a:r>
            <a:r>
              <a:rPr lang="en-US" sz="3000" cap="small" dirty="0">
                <a:latin typeface="Arial Narrow" pitchFamily="34" charset="0"/>
              </a:rPr>
              <a:t>Lord</a:t>
            </a:r>
            <a:r>
              <a:rPr lang="en-US" sz="3000" dirty="0">
                <a:latin typeface="Arial Narrow" pitchFamily="34" charset="0"/>
              </a:rPr>
              <a:t> and no longer served him,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4322415" y="3166745"/>
            <a:ext cx="559113" cy="441138"/>
          </a:xfrm>
          <a:prstGeom prst="rect">
            <a:avLst/>
          </a:prstGeom>
        </p:spPr>
        <p:txBody>
          <a:bodyPr wrap="none" lIns="162553" tIns="81276" rIns="162553" bIns="81276">
            <a:spAutoFit/>
          </a:bodyPr>
          <a:lstStyle/>
          <a:p>
            <a:r>
              <a:rPr lang="en-US" dirty="0"/>
              <a:t>，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202209"/>
            <a:ext cx="8231866" cy="592328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10:7–8</a:t>
            </a:r>
            <a:r>
              <a:rPr lang="zh-TW" altLang="en-US" dirty="0"/>
              <a:t> 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耶和華的怒氣向以色列人發作，就把他們交在非利士人和亞捫人的手中。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8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從那年起，他們擾害欺壓約旦河那邊、住亞摩利人之基列地的以色列人，共有十八年。 </a:t>
            </a:r>
          </a:p>
          <a:p>
            <a:pPr marL="0" indent="0">
              <a:buNone/>
            </a:pPr>
            <a:r>
              <a:rPr lang="en-US" baseline="30000" dirty="0"/>
              <a:t>7</a:t>
            </a:r>
            <a:r>
              <a:rPr lang="en-US" dirty="0"/>
              <a:t> he became angry with them. He sold them into the hands of the Philistines and the Ammonites, </a:t>
            </a:r>
            <a:r>
              <a:rPr lang="en-US" baseline="30000" dirty="0"/>
              <a:t>8</a:t>
            </a:r>
            <a:r>
              <a:rPr lang="en-US" dirty="0"/>
              <a:t> who that year shattered and crushed them. For eighteen years they oppressed all the Israelites on the east side of the Jordan in Gilead, the land of the Amorites.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187765"/>
            <a:ext cx="8231866" cy="593773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Judges 10:11–12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11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耶和華對以色列人說：「我豈沒有救過你們脫離埃及人、亞摩利人、亞捫人，和非利士人嗎？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西頓人、亞瑪力人、馬雲人也都欺壓你們；你們哀求我，我也拯救你們脫離他們的手。 </a:t>
            </a:r>
          </a:p>
          <a:p>
            <a:pPr marL="0" indent="0">
              <a:buNone/>
            </a:pPr>
            <a:r>
              <a:rPr lang="en-US" baseline="30000" dirty="0"/>
              <a:t>11</a:t>
            </a:r>
            <a:r>
              <a:rPr lang="en-US" dirty="0"/>
              <a:t> The </a:t>
            </a:r>
            <a:r>
              <a:rPr lang="en-US" cap="small" dirty="0"/>
              <a:t>Lord</a:t>
            </a:r>
            <a:r>
              <a:rPr lang="en-US" dirty="0"/>
              <a:t> replied, “When the Egyptians, the Amorites, the Ammonites, the Philistines, </a:t>
            </a:r>
            <a:r>
              <a:rPr lang="en-US" baseline="30000" dirty="0"/>
              <a:t>12</a:t>
            </a:r>
            <a:r>
              <a:rPr lang="en-US" dirty="0"/>
              <a:t> the </a:t>
            </a:r>
            <a:r>
              <a:rPr lang="en-US" dirty="0" err="1"/>
              <a:t>Sidonians</a:t>
            </a:r>
            <a:r>
              <a:rPr lang="en-US" dirty="0"/>
              <a:t>, the </a:t>
            </a:r>
            <a:r>
              <a:rPr lang="en-US" dirty="0" err="1"/>
              <a:t>Amalekites</a:t>
            </a:r>
            <a:r>
              <a:rPr lang="en-US" dirty="0"/>
              <a:t> and the </a:t>
            </a:r>
            <a:r>
              <a:rPr lang="en-US" dirty="0" err="1"/>
              <a:t>Maonites</a:t>
            </a:r>
            <a:r>
              <a:rPr lang="en-US" dirty="0"/>
              <a:t> oppressed you and you cried to me for help, did I not save you from their hands?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6619" y="275530"/>
            <a:ext cx="8729751" cy="114244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2. </a:t>
            </a:r>
            <a:r>
              <a:rPr lang="zh-TW" altLang="en-US" dirty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半心人的宗教觀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700" dirty="0"/>
              <a:t>The Religious View of a Half-Hearted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Judges 10:13–14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你們竟離棄我，事奉別神！所以我不再救你們了。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你們去哀求所選擇的神；你們遭遇急難的時候，讓他救你們吧！」 </a:t>
            </a:r>
          </a:p>
          <a:p>
            <a:pPr marL="0" indent="0">
              <a:buNone/>
            </a:pPr>
            <a:r>
              <a:rPr lang="en-US" baseline="30000" dirty="0"/>
              <a:t>13</a:t>
            </a:r>
            <a:r>
              <a:rPr lang="en-US" dirty="0"/>
              <a:t> But you have forsaken me and served other gods, so I will no longer save you. </a:t>
            </a:r>
            <a:r>
              <a:rPr lang="en-US" baseline="30000" dirty="0"/>
              <a:t>14</a:t>
            </a:r>
            <a:r>
              <a:rPr lang="en-US" dirty="0"/>
              <a:t> Go and cry out to the gods you have chosen. Let them save you when you are in trouble!”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449022"/>
            <a:ext cx="8231866" cy="56764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Psalm 51:17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上帝所要的祭就是憂傷的靈； 上帝啊，憂傷痛悔的心，你必不輕看。 </a:t>
            </a:r>
            <a:endParaRPr lang="en-US" altLang="zh-TW" dirty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/>
              <a:t>17</a:t>
            </a:r>
            <a:r>
              <a:rPr lang="en-US" dirty="0"/>
              <a:t> My sacrifice, O God, is a broken spirit; a broken and contrite heart you, God, will not despise.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67" y="288871"/>
            <a:ext cx="8231866" cy="6037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Judges 10:15–16</a:t>
            </a:r>
            <a:r>
              <a:rPr lang="zh-TW" altLang="en-US" dirty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以色列人對耶和華說：「我們犯罪了，任憑你隨意待我們吧！只求你今日拯救我們。」</a:t>
            </a:r>
            <a:r>
              <a:rPr lang="en-US" altLang="zh-TW" baseline="30000" dirty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>
                <a:latin typeface="HanWang WeiBeiMedium-Gb5" pitchFamily="2" charset="-120"/>
                <a:ea typeface="HanWang WeiBeiMedium-Gb5" pitchFamily="2" charset="-120"/>
              </a:rPr>
              <a:t> 以色列人就除掉他們中間的外邦神，事奉耶和華。</a:t>
            </a:r>
            <a:r>
              <a:rPr lang="zh-TW" altLang="en-US" dirty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耶和華因以色列人受的苦難，就心中擔憂。 </a:t>
            </a:r>
          </a:p>
          <a:p>
            <a:pPr marL="0" indent="0">
              <a:buNone/>
            </a:pPr>
            <a:r>
              <a:rPr lang="en-US" baseline="30000" dirty="0"/>
              <a:t>15</a:t>
            </a:r>
            <a:r>
              <a:rPr lang="en-US" dirty="0"/>
              <a:t> But the Israelites said to the </a:t>
            </a:r>
            <a:r>
              <a:rPr lang="en-US" cap="small" dirty="0"/>
              <a:t>Lord</a:t>
            </a:r>
            <a:r>
              <a:rPr lang="en-US" dirty="0"/>
              <a:t>, “We have sinned. Do with us whatever you think best, but please rescue us now.” </a:t>
            </a:r>
            <a:r>
              <a:rPr lang="en-US" baseline="30000" dirty="0"/>
              <a:t>16</a:t>
            </a:r>
            <a:r>
              <a:rPr lang="en-US" dirty="0"/>
              <a:t> Then they got rid of the foreign gods among them and served the </a:t>
            </a:r>
            <a:r>
              <a:rPr lang="en-US" cap="small" dirty="0"/>
              <a:t>Lord</a:t>
            </a:r>
            <a:r>
              <a:rPr lang="en-US" dirty="0"/>
              <a:t>. </a:t>
            </a:r>
            <a:r>
              <a:rPr lang="en-US" dirty="0">
                <a:solidFill>
                  <a:srgbClr val="FFFF00"/>
                </a:solidFill>
              </a:rPr>
              <a:t>And he could bear Israel’s misery no longer.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1577</Words>
  <Application>Microsoft Office PowerPoint</Application>
  <PresentationFormat>On-screen Show (4:3)</PresentationFormat>
  <Paragraphs>77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HanWang WeiBeiMedium-Gb5</vt:lpstr>
      <vt:lpstr>新細明體</vt:lpstr>
      <vt:lpstr>Arial</vt:lpstr>
      <vt:lpstr>Arial Narrow</vt:lpstr>
      <vt:lpstr>Calibri</vt:lpstr>
      <vt:lpstr>Office Theme</vt:lpstr>
      <vt:lpstr>耶弗他</vt:lpstr>
      <vt:lpstr>PowerPoint Presentation</vt:lpstr>
      <vt:lpstr>半心人的下場  The End of A Half-Hearted Person</vt:lpstr>
      <vt:lpstr>1. 做半心人的原因 The Reason to Be a Half-Hearted Person</vt:lpstr>
      <vt:lpstr>PowerPoint Presentation</vt:lpstr>
      <vt:lpstr>PowerPoint Presentation</vt:lpstr>
      <vt:lpstr>2. 半心人的宗教觀  The Religious View of a Half-Hearted Person</vt:lpstr>
      <vt:lpstr>PowerPoint Presentation</vt:lpstr>
      <vt:lpstr>PowerPoint Presentation</vt:lpstr>
      <vt:lpstr>PowerPoint Presentation</vt:lpstr>
      <vt:lpstr>3. 半心人的下場  The End of a Half-Hearted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耶弗他</dc:title>
  <dc:creator>Windows User</dc:creator>
  <cp:lastModifiedBy>Shaoguang Cong</cp:lastModifiedBy>
  <cp:revision>1</cp:revision>
  <dcterms:created xsi:type="dcterms:W3CDTF">2018-01-01T15:43:36Z</dcterms:created>
  <dcterms:modified xsi:type="dcterms:W3CDTF">2018-01-12T19:17:51Z</dcterms:modified>
</cp:coreProperties>
</file>